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82" r:id="rId5"/>
    <p:sldId id="256" r:id="rId6"/>
    <p:sldId id="281" r:id="rId7"/>
    <p:sldId id="283" r:id="rId8"/>
    <p:sldId id="279" r:id="rId9"/>
    <p:sldId id="258" r:id="rId10"/>
    <p:sldId id="288" r:id="rId11"/>
    <p:sldId id="259" r:id="rId12"/>
    <p:sldId id="298" r:id="rId13"/>
    <p:sldId id="260" r:id="rId14"/>
    <p:sldId id="289" r:id="rId15"/>
    <p:sldId id="269" r:id="rId16"/>
    <p:sldId id="290" r:id="rId17"/>
    <p:sldId id="270" r:id="rId18"/>
    <p:sldId id="291" r:id="rId19"/>
    <p:sldId id="271" r:id="rId20"/>
    <p:sldId id="292" r:id="rId21"/>
    <p:sldId id="272" r:id="rId22"/>
    <p:sldId id="293" r:id="rId23"/>
    <p:sldId id="273" r:id="rId24"/>
    <p:sldId id="294" r:id="rId25"/>
    <p:sldId id="274" r:id="rId26"/>
    <p:sldId id="295" r:id="rId27"/>
    <p:sldId id="275" r:id="rId28"/>
    <p:sldId id="296" r:id="rId29"/>
    <p:sldId id="276" r:id="rId30"/>
    <p:sldId id="297" r:id="rId31"/>
    <p:sldId id="261" r:id="rId32"/>
    <p:sldId id="278" r:id="rId33"/>
    <p:sldId id="284" r:id="rId34"/>
    <p:sldId id="277" r:id="rId35"/>
    <p:sldId id="285" r:id="rId36"/>
    <p:sldId id="262" r:id="rId37"/>
    <p:sldId id="286" r:id="rId38"/>
    <p:sldId id="280" r:id="rId39"/>
    <p:sldId id="287" r:id="rId4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F3ED"/>
    <a:srgbClr val="FCE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22" d="100"/>
          <a:sy n="22" d="100"/>
        </p:scale>
        <p:origin x="205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9CBABC0E-DC1B-CC46-7551-995BAD57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r>
              <a:rPr lang="he-IL"/>
              <a:t>בס"ד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82CC751-46DA-873F-107F-B00E4A2E4E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4D6AD2B-D9EF-4867-AE0F-FB28EE6D0732}" type="datetimeFigureOut">
              <a:rPr lang="he-IL" smtClean="0"/>
              <a:t>י"א/שבט/תשפ"ד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8EDA9AE-AE0D-E425-2CA5-33A5F21DC6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6BC7D09-7B88-F0BF-A103-50371CC3D7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FB234E6-8502-4797-B03E-3BF06F1D4E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693267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r>
              <a:rPr lang="he-IL"/>
              <a:t>בס"ד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66DECD2-EF56-4F87-9651-BF7FB6F4C435}" type="datetimeFigureOut">
              <a:rPr lang="he-IL" smtClean="0"/>
              <a:t>י"א/שבט/תשפ"ד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05C3953-457B-4A2F-8F14-6277E744DE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998328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70D8015-8291-44AE-ABDE-130E029FA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813F009-1A8E-44DF-A10A-B6E856527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4CF6CF9-27B4-480E-8001-CB166314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58D9B47-A93B-42D2-A00C-BC40A24F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6755969-79DA-456A-A9FD-BB779942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685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49F3E1-1775-480D-9706-238C490E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96D1784-83A9-4F40-AC81-F0F47D879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C67B77D-E07C-434E-AACA-F685FA206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2B2B22-B37A-43C4-A6C6-19346237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1C193A5-6BE7-491A-BD72-8ECDFEB3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2517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C454D08-6EDF-4BCE-B948-7BE4FB647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01FB2B1-309C-497A-980B-C8717F255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A28962-49BD-42CF-B9A4-81F33D1E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059D663-0071-4A0F-ABAC-858BA2C9D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A94E8B6-D27E-4EB1-BD0C-B3EBCA32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506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B005EAB-0471-420F-9D68-616296F9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E578C8-DECE-4DE5-A527-E53DEB3B8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635FB09-48CA-422C-A7FB-066CFA710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C26880C-89A0-44BF-9D51-15F14548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E88BB00-DE75-45FD-867B-3824736C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9430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A321F66-C7A7-43C1-96F8-87FEBBF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D21473A-B586-4DF6-B980-CDBE56B98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C3165D0-1066-45E0-A67C-878D1FC18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2439431-F813-4A11-9F6C-A53DED468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B07C61B-C763-48FF-865A-9BC6EF2C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330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6E238C-64E7-4455-A45F-E5E65BEE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E4CC5F-F64D-4CC6-BCB0-578F6BDA5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496B218-434E-4258-8B81-D09AD9250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2A2D987-0113-48DC-9CC5-319323321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CEFD738-EAC3-4BED-85FA-053C3621B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0EFF8B9-666D-401C-82BE-4632F2A3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563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96D7A2B-9E08-482B-935A-FEE834C53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5A6B802-0AB1-436D-A4B7-D431895B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2C362BA-B26F-49B9-B12B-2CB6D3D38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28915DD-0CD8-4946-8F8A-95EC96961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3E62276-8D4D-44B5-8423-5096AF64B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6467526-8D83-44C9-86F5-9A8007BA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B5984DF-9CBA-4690-90CD-C7399987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6699CBC9-3A31-4B6C-BFE8-899E6C1A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759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7A750-2756-4130-9310-EBE774C9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B6726B6-C67B-4820-881F-F7EF5FB3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EB5C7BB-97C6-4506-8052-C49A85E2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76DB80E-101B-406A-8EB5-DE94B0AB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91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FC475E3-9901-4ED1-A5C5-F7F02D43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69E0F9D-ADBF-4203-B9A9-E3285BFB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5B80AD6-7A45-4339-9C04-B746F0B3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052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688F8F-8F48-484E-AEA2-90DF43217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EF93C70-4CCE-4AF9-82FD-FBBEBDD21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95EE41C-FB88-4BC5-B5B4-6F3967EB3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6B7BE25-FC8D-4CC2-9899-DB4F8678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EAB7E56-F5A5-40C1-90F4-FDA8092D2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B239E68-F3F1-4816-9514-C33F8E5A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126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F08E36-E107-45A2-903B-5D70D925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71B95D3-72AB-48B9-B600-36B61B10E7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18B10F5-B39B-4399-BA2D-12B56EE1B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70A9C72-9724-4531-8288-CCA3E607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8FDE6D6-D982-410E-B26C-E9EC7E629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2C34D01-9968-4ADB-A0BE-D69985B7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632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A7342CC-C286-4204-AE73-CC17021D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F3FED6B-5132-48EF-AD46-6A0D3930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2317F83-4CD5-4F30-BD1A-344F427D74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he-IL"/>
              <a:t>20 יוני 22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070BB3C-BF9D-444E-9A0B-02890D86D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B0A389D-4EEF-4732-9D84-9571FEE3E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C3B61-BCB1-491D-8FBD-4703312D319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987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9D790FA-6870-4BC9-AF79-798C7DDC6016}"/>
              </a:ext>
            </a:extLst>
          </p:cNvPr>
          <p:cNvSpPr txBox="1"/>
          <p:nvPr/>
        </p:nvSpPr>
        <p:spPr>
          <a:xfrm>
            <a:off x="2176272" y="1907121"/>
            <a:ext cx="775411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6000" b="1" dirty="0" err="1">
                <a:solidFill>
                  <a:schemeClr val="accent2">
                    <a:lumMod val="50000"/>
                  </a:schemeClr>
                </a:solidFill>
              </a:rPr>
              <a:t>פרוייקט</a:t>
            </a:r>
            <a:r>
              <a:rPr lang="he-IL" sz="6000" b="1" dirty="0">
                <a:solidFill>
                  <a:schemeClr val="accent2">
                    <a:lumMod val="50000"/>
                  </a:schemeClr>
                </a:solidFill>
              </a:rPr>
              <a:t> מסדי נתונים</a:t>
            </a:r>
          </a:p>
          <a:p>
            <a:pPr algn="ctr"/>
            <a:endParaRPr lang="he-IL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A52336F-D423-1DE5-8241-76146468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115565A-DE0D-C3FC-F469-A2F15F5E7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4744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5DF88A0-016A-4981-89EC-EF2E1719F961}"/>
              </a:ext>
            </a:extLst>
          </p:cNvPr>
          <p:cNvSpPr txBox="1"/>
          <p:nvPr/>
        </p:nvSpPr>
        <p:spPr>
          <a:xfrm>
            <a:off x="1609344" y="812564"/>
            <a:ext cx="9375648" cy="32668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4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הזמנות:</a:t>
            </a:r>
            <a:endParaRPr lang="en-US" sz="44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TABLE Orders(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INT(10) PRIMARY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KEY,date_of_registration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DATE NOT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NULL,check_in_date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DATE NOT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NULL,check_out_date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DATE NOT NULL)</a:t>
            </a:r>
          </a:p>
          <a:p>
            <a:pPr algn="l" rtl="0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ENGINE=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innoDB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DEFAULT CHARSET=utf8 COLLATE=utf8_unicode_ci;</a:t>
            </a:r>
            <a:endParaRPr lang="he-IL" sz="4000" dirty="0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899DA4E-9944-EBD5-4D40-249D673B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19A49E0-6D44-3214-74BA-4D76F88E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5739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7E49F42-2A19-34DB-9010-DCB8917E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A1D0CC68-3521-0176-BA78-563B8CBF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11</a:t>
            </a:fld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18025C01-E0EF-49B9-9265-09B2B7A849FE}"/>
              </a:ext>
            </a:extLst>
          </p:cNvPr>
          <p:cNvSpPr/>
          <p:nvPr/>
        </p:nvSpPr>
        <p:spPr>
          <a:xfrm>
            <a:off x="1609344" y="1255776"/>
            <a:ext cx="8705088" cy="437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3C7B802-C1CF-139F-65F0-4B7D2F354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7" t="23194" r="18125" b="59445"/>
          <a:stretch/>
        </p:blipFill>
        <p:spPr>
          <a:xfrm>
            <a:off x="1877568" y="2468498"/>
            <a:ext cx="8226130" cy="16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3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5DF88A0-016A-4981-89EC-EF2E1719F961}"/>
              </a:ext>
            </a:extLst>
          </p:cNvPr>
          <p:cNvSpPr txBox="1"/>
          <p:nvPr/>
        </p:nvSpPr>
        <p:spPr>
          <a:xfrm>
            <a:off x="1609344" y="812564"/>
            <a:ext cx="9375648" cy="46499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4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 להזמנה:</a:t>
            </a:r>
            <a:endParaRPr lang="en-US" sz="44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TABLE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Customer_for_order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INT(10) NOT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NULL,num_of_customer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INT(10),PRIMARY KEY(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),FOREIGN KEY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REFERENCES Orders(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ON DELETE CASCADE,FOREIGN KEY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num_of_customer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REFERENCES Customers(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num_of_customer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ON DELETE CASCADE)</a:t>
            </a:r>
          </a:p>
          <a:p>
            <a:pPr algn="l" rtl="0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ENGINE=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innoDB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DEFAULT CHARSET=utf8 COLLATE=utf8_unicode_ci;</a:t>
            </a:r>
            <a:endParaRPr lang="he-IL" sz="5400" dirty="0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B0F8EA0-928C-9F00-9ADF-33F4E5F7C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 dirty="0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CA03459-86E0-46F3-DB75-8F8D292F8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721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38821FD-44CD-C686-5C50-5B2FD6DCF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4BDFBCDB-58CF-AF1A-33D0-AA679915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13</a:t>
            </a:fld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EACDBE2B-63C7-4074-9A64-429403885219}"/>
              </a:ext>
            </a:extLst>
          </p:cNvPr>
          <p:cNvSpPr/>
          <p:nvPr/>
        </p:nvSpPr>
        <p:spPr>
          <a:xfrm>
            <a:off x="1609344" y="1255776"/>
            <a:ext cx="8705088" cy="437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5F97908-BE6A-66DE-B540-DD18DFA32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0" t="23378" r="18500" b="66311"/>
          <a:stretch/>
        </p:blipFill>
        <p:spPr>
          <a:xfrm>
            <a:off x="1812614" y="2810256"/>
            <a:ext cx="8257978" cy="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5DF88A0-016A-4981-89EC-EF2E1719F961}"/>
              </a:ext>
            </a:extLst>
          </p:cNvPr>
          <p:cNvSpPr txBox="1"/>
          <p:nvPr/>
        </p:nvSpPr>
        <p:spPr>
          <a:xfrm>
            <a:off x="1609344" y="812564"/>
            <a:ext cx="9375648" cy="52506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4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הזמנה לחדר:</a:t>
            </a:r>
            <a:endParaRPr lang="en-US" sz="44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TABLE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Room_of_order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INT(10),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num_of_room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INT(5),PRIMARY KEY(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order_number,num_of_room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FOREIGN KEY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REFERENCES Orders(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ON DELETE CASCADE,FOREIGN KEY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num_of_room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REFERENCES Rooms(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num_of_room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ON UPDATE CASCADE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ENGINE=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innoDB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DEFAULT CHARSET=utf8 COLLATE=utf8_unicode_ci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B652026-5C8B-00EC-0315-61EACDB7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416B3A5-F103-892F-8CD0-3DC3593F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43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75B731B-4733-6019-55C4-E628527B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C987BCE4-775B-67ED-6FB2-EAA1BF49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15</a:t>
            </a:fld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CAC1DE99-9B90-4182-8797-CC1FCB4E1EBA}"/>
              </a:ext>
            </a:extLst>
          </p:cNvPr>
          <p:cNvSpPr/>
          <p:nvPr/>
        </p:nvSpPr>
        <p:spPr>
          <a:xfrm>
            <a:off x="1609344" y="1255776"/>
            <a:ext cx="8705088" cy="437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E4F568C-760C-DE16-9B80-C3AA6DB94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51" t="23733" r="18499" b="66311"/>
          <a:stretch/>
        </p:blipFill>
        <p:spPr>
          <a:xfrm>
            <a:off x="1812226" y="2773680"/>
            <a:ext cx="8299323" cy="9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5DF88A0-016A-4981-89EC-EF2E1719F961}"/>
              </a:ext>
            </a:extLst>
          </p:cNvPr>
          <p:cNvSpPr txBox="1"/>
          <p:nvPr/>
        </p:nvSpPr>
        <p:spPr>
          <a:xfrm>
            <a:off x="1609344" y="812564"/>
            <a:ext cx="9381744" cy="33035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4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סטטוס:</a:t>
            </a: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(כל הסטטוסים האפשריים להזמנה, כל הזמנה נמצאת בסטטוס מסוים)</a:t>
            </a:r>
            <a:endParaRPr lang="en-US" sz="24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TABLE Status(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num_of_status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INT(5) PRIMARY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KEY,description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VARCHAR(40))</a:t>
            </a:r>
          </a:p>
          <a:p>
            <a:pPr algn="l" rtl="0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ENGINE=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innoDB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DEFAULT CHARSET=utf8 COLLATE=utf8_unicode_ci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54CA5D1-2CB3-DF96-3B5B-3A01D2A7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A2492A8-5C99-4F30-9B02-26F5F6AE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2479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890B5EA-BEAE-31AB-3E6F-FA8FE857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0E54C9A1-C629-DC82-8FA9-1BB78D9E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17</a:t>
            </a:fld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ACE751B9-E912-4F6C-8965-929DFACCA3B4}"/>
              </a:ext>
            </a:extLst>
          </p:cNvPr>
          <p:cNvSpPr/>
          <p:nvPr/>
        </p:nvSpPr>
        <p:spPr>
          <a:xfrm>
            <a:off x="1609344" y="1255776"/>
            <a:ext cx="8705088" cy="437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DD9E716-8AEB-2507-611B-B9B69FFF3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50" t="24000" r="18600" b="66400"/>
          <a:stretch/>
        </p:blipFill>
        <p:spPr>
          <a:xfrm>
            <a:off x="1671856" y="2852928"/>
            <a:ext cx="8580063" cy="87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4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5DF88A0-016A-4981-89EC-EF2E1719F961}"/>
              </a:ext>
            </a:extLst>
          </p:cNvPr>
          <p:cNvSpPr txBox="1"/>
          <p:nvPr/>
        </p:nvSpPr>
        <p:spPr>
          <a:xfrm>
            <a:off x="1609344" y="812564"/>
            <a:ext cx="9381744" cy="34065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4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סטטוס להזמנה: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TABLE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Order_status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INT(10) PRIMARY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KEY,num_of_status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INT(5),FOREIGN KEY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REFERENCES Orders(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ON DELETE CASCADE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ENGINE=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innoDB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DEFAULT CHARSET=utf8 COLLATE=utf8_unicode_ci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40C1FEA-F627-4401-1155-12FA7BDB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BEA7467-4CF8-740D-BBCB-D152A104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1543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40E57F9-C55A-58BB-F8C2-03F04F99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4699DA1B-AD3F-8C34-88B8-D5B17378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19</a:t>
            </a:fld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B31C46D2-E5F1-48C2-98C7-EE61AE1403F5}"/>
              </a:ext>
            </a:extLst>
          </p:cNvPr>
          <p:cNvSpPr/>
          <p:nvPr/>
        </p:nvSpPr>
        <p:spPr>
          <a:xfrm>
            <a:off x="1609344" y="1255776"/>
            <a:ext cx="8705088" cy="437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E22FBDD-3293-BAE1-4EEF-8553F7EB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t="23822" r="18800" b="66489"/>
          <a:stretch/>
        </p:blipFill>
        <p:spPr>
          <a:xfrm>
            <a:off x="1698603" y="2798064"/>
            <a:ext cx="852657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2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>
            <a:extLst>
              <a:ext uri="{FF2B5EF4-FFF2-40B4-BE49-F238E27FC236}">
                <a16:creationId xmlns:a16="http://schemas.microsoft.com/office/drawing/2014/main" id="{79DDDEEE-D99D-406B-8A87-52F54E1E80D9}"/>
              </a:ext>
            </a:extLst>
          </p:cNvPr>
          <p:cNvSpPr/>
          <p:nvPr/>
        </p:nvSpPr>
        <p:spPr>
          <a:xfrm>
            <a:off x="585216" y="2348590"/>
            <a:ext cx="10930128" cy="4186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534DFEB-9187-4470-9E96-1FA283FAC1A6}"/>
              </a:ext>
            </a:extLst>
          </p:cNvPr>
          <p:cNvSpPr/>
          <p:nvPr/>
        </p:nvSpPr>
        <p:spPr>
          <a:xfrm>
            <a:off x="1514856" y="4798714"/>
            <a:ext cx="9851136" cy="84734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27262381-FB27-4C83-B49E-B3A18B6E22D1}"/>
              </a:ext>
            </a:extLst>
          </p:cNvPr>
          <p:cNvSpPr/>
          <p:nvPr/>
        </p:nvSpPr>
        <p:spPr>
          <a:xfrm>
            <a:off x="1469136" y="402336"/>
            <a:ext cx="9253728" cy="7559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64B7CE0-49AD-4C9D-A4FA-52CB20CE26DC}"/>
              </a:ext>
            </a:extLst>
          </p:cNvPr>
          <p:cNvSpPr txBox="1"/>
          <p:nvPr/>
        </p:nvSpPr>
        <p:spPr>
          <a:xfrm>
            <a:off x="2218944" y="5727506"/>
            <a:ext cx="9253728" cy="13222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בכל יום בשעה 12 מתבצע ניקיון חדרים לכל החדרים בהם התבצע צ'ק אאוט באותו היום 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br>
              <a:rPr lang="he-IL" dirty="0"/>
            </a:br>
            <a:endParaRPr lang="he-IL" dirty="0"/>
          </a:p>
          <a:p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F4DFFCA-2081-4C5A-B790-CC676B1940E7}"/>
              </a:ext>
            </a:extLst>
          </p:cNvPr>
          <p:cNvSpPr txBox="1"/>
          <p:nvPr/>
        </p:nvSpPr>
        <p:spPr>
          <a:xfrm>
            <a:off x="1469136" y="512064"/>
            <a:ext cx="925372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העסק: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מלונית בעלת 16 דירות להשכרה</a:t>
            </a:r>
            <a:endParaRPr lang="he-IL" dirty="0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0404D9FA-138C-44CE-9678-EC34DD8ECCB5}"/>
              </a:ext>
            </a:extLst>
          </p:cNvPr>
          <p:cNvSpPr/>
          <p:nvPr/>
        </p:nvSpPr>
        <p:spPr>
          <a:xfrm>
            <a:off x="1459992" y="1267968"/>
            <a:ext cx="9253728" cy="963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0D3A6DF-E635-47B9-9906-600599CE385E}"/>
              </a:ext>
            </a:extLst>
          </p:cNvPr>
          <p:cNvSpPr txBox="1"/>
          <p:nvPr/>
        </p:nvSpPr>
        <p:spPr>
          <a:xfrm>
            <a:off x="1459992" y="1328928"/>
            <a:ext cx="9253728" cy="11634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e-IL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אפיון המערכת: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ניהול הזמנת חדרים תוך מעקב על לקוחות מרוצים ושאינם מרוצים, חדרים מבוקשים ותקלות בחדרים </a:t>
            </a:r>
            <a:r>
              <a:rPr lang="he-IL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המערכת נועדה לשמור על זימון חדרים פנויים ותקינים 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C98DD4A-A0A9-4534-814F-EACD5B12910C}"/>
              </a:ext>
            </a:extLst>
          </p:cNvPr>
          <p:cNvSpPr txBox="1"/>
          <p:nvPr/>
        </p:nvSpPr>
        <p:spPr>
          <a:xfrm>
            <a:off x="493776" y="2377218"/>
            <a:ext cx="10978896" cy="31620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לכל הזמנה יש 5 אפשרויות סטטוס המשתנות על פי הנתונים: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check in ,check out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cancelled,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pending,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didn’t come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כניסה לחדר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check in - </a:t>
            </a: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מתבצע בשעה 2 בצהריים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יציאה מהחדר –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check out</a:t>
            </a: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מתבצעת בשעה 12 בצהריים </a:t>
            </a:r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cancelled </a:t>
            </a: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ביטול ההזמנה עד 24 שעות לפני הכניסה או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pending</a:t>
            </a:r>
            <a:r>
              <a:rPr lang="he-IL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עד רגע הכניסה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במקרה ולא תעודכן כניסה עד שעת היציאה הסטטוס יהיה 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didn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’t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come</a:t>
            </a:r>
            <a:endParaRPr lang="he-IL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ברגע שינוי הסטטוס להזמנה יש לבצע עדכון בסטטוס להזמנה.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cxnSp>
        <p:nvCxnSpPr>
          <p:cNvPr id="12" name="מחבר: מרפקי 11">
            <a:extLst>
              <a:ext uri="{FF2B5EF4-FFF2-40B4-BE49-F238E27FC236}">
                <a16:creationId xmlns:a16="http://schemas.microsoft.com/office/drawing/2014/main" id="{14396D81-0011-4BB3-A44A-74EFACC2B749}"/>
              </a:ext>
            </a:extLst>
          </p:cNvPr>
          <p:cNvCxnSpPr>
            <a:cxnSpLocks/>
          </p:cNvCxnSpPr>
          <p:nvPr/>
        </p:nvCxnSpPr>
        <p:spPr>
          <a:xfrm>
            <a:off x="585216" y="4394020"/>
            <a:ext cx="822960" cy="672784"/>
          </a:xfrm>
          <a:prstGeom prst="bentConnector3">
            <a:avLst>
              <a:gd name="adj1" fmla="val 44815"/>
            </a:avLst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44BAE2-D826-44D2-959F-B410A68FB0FA}"/>
              </a:ext>
            </a:extLst>
          </p:cNvPr>
          <p:cNvSpPr txBox="1"/>
          <p:nvPr/>
        </p:nvSpPr>
        <p:spPr>
          <a:xfrm>
            <a:off x="1408176" y="4880162"/>
            <a:ext cx="10136944" cy="1064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נציין כי לכל הזמנה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staus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יחיד השמור במערכת אך משיקולי יעילות ונוחות העדפנו להגדיר טבלה נפרדת לסטטוס ההזמנה ולא לבצע עדכון בטבלת ההזמנות עצמה 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he-IL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4C612826-C974-40F7-85DE-BF82AE2BC640}"/>
              </a:ext>
            </a:extLst>
          </p:cNvPr>
          <p:cNvSpPr/>
          <p:nvPr/>
        </p:nvSpPr>
        <p:spPr>
          <a:xfrm>
            <a:off x="585216" y="6041136"/>
            <a:ext cx="2145792" cy="4937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BD69B521-D89A-457C-98C8-73611095CE9A}"/>
              </a:ext>
            </a:extLst>
          </p:cNvPr>
          <p:cNvSpPr txBox="1"/>
          <p:nvPr/>
        </p:nvSpPr>
        <p:spPr>
          <a:xfrm>
            <a:off x="627888" y="6047232"/>
            <a:ext cx="204825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/>
              <a:t>סטטוס</a:t>
            </a:r>
          </a:p>
        </p:txBody>
      </p:sp>
    </p:spTree>
    <p:extLst>
      <p:ext uri="{BB962C8B-B14F-4D97-AF65-F5344CB8AC3E}">
        <p14:creationId xmlns:p14="http://schemas.microsoft.com/office/powerpoint/2010/main" val="3568162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5DF88A0-016A-4981-89EC-EF2E1719F961}"/>
              </a:ext>
            </a:extLst>
          </p:cNvPr>
          <p:cNvSpPr txBox="1"/>
          <p:nvPr/>
        </p:nvSpPr>
        <p:spPr>
          <a:xfrm>
            <a:off x="1609344" y="812564"/>
            <a:ext cx="9381744" cy="32748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4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תקלות חדרים:</a:t>
            </a: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אופציות התקלות</a:t>
            </a:r>
            <a:endParaRPr lang="he-IL" sz="20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TABLE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Malfunction_details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num_of_malfunction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INT(10) PRIMARY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KEY,description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VARCHAR(40))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ENGINE=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innoDB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DEFAULT CHARSET=utf8 COLLATE=utf8_unicode_ci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C3878C6-C0AB-59EE-A8C4-571E95FB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4F24EF2-5091-70C8-0358-42B91DC5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1484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ACF2BA0-11FA-3E33-78BE-4C34273F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C35CB9A4-8C79-998F-A35D-A057D477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21</a:t>
            </a:fld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6D27C89D-ACCD-40FD-BF08-7065E7FB3047}"/>
              </a:ext>
            </a:extLst>
          </p:cNvPr>
          <p:cNvSpPr/>
          <p:nvPr/>
        </p:nvSpPr>
        <p:spPr>
          <a:xfrm>
            <a:off x="1609344" y="1255776"/>
            <a:ext cx="8705088" cy="437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42F1691-EE2B-1E28-F3E0-004C5FD6C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0" t="23556" r="18500" b="66755"/>
          <a:stretch/>
        </p:blipFill>
        <p:spPr>
          <a:xfrm>
            <a:off x="1694184" y="2828544"/>
            <a:ext cx="8535407" cy="83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5DF88A0-016A-4981-89EC-EF2E1719F961}"/>
              </a:ext>
            </a:extLst>
          </p:cNvPr>
          <p:cNvSpPr txBox="1"/>
          <p:nvPr/>
        </p:nvSpPr>
        <p:spPr>
          <a:xfrm>
            <a:off x="975360" y="587741"/>
            <a:ext cx="10387584" cy="56825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4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תקלות לחדר:</a:t>
            </a: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פרוט התקלות</a:t>
            </a:r>
            <a:endParaRPr lang="he-IL" sz="20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TABLE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Invalids_rooms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num_of_room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INT(10),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invalidity_start_date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DATE,invalidity_end_date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DATE,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num_of_malfunction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INT(10),PRIMARY KEY(num_of_room,invalidity_start_date,invalidity_end_date,num_of_malfunction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FOREIGN KEY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num_of_room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REFERENCES Rooms(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num_of_room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ON DELETE CASCADE,FOREIGN KEY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num_of_malfunction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REFERENCES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Malfunction_details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num_of_malfunction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ON UPDATE CASCADE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ENGINE=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innoDB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DEFAULT CHARSET=utf8 COLLATE=utf8_unicode_ci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DB8CE39-276B-DE40-A24F-BDFC2B818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D998AD6-D73D-0FC3-3145-A83DB29A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8993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39668AC-F75C-67F3-7509-5402D289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2E85C54D-B03C-E6C5-25D1-F153928F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23</a:t>
            </a:fld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2EE6543B-A028-4987-A1FD-CCBFE347DDFB}"/>
              </a:ext>
            </a:extLst>
          </p:cNvPr>
          <p:cNvSpPr/>
          <p:nvPr/>
        </p:nvSpPr>
        <p:spPr>
          <a:xfrm>
            <a:off x="1609344" y="1255776"/>
            <a:ext cx="8705088" cy="437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FD268E2-C0B5-3B93-2E92-AFF522594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9" t="23822" r="18651" b="59378"/>
          <a:stretch/>
        </p:blipFill>
        <p:spPr>
          <a:xfrm>
            <a:off x="1664788" y="2566416"/>
            <a:ext cx="8594199" cy="15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5DF88A0-016A-4981-89EC-EF2E1719F961}"/>
              </a:ext>
            </a:extLst>
          </p:cNvPr>
          <p:cNvSpPr txBox="1"/>
          <p:nvPr/>
        </p:nvSpPr>
        <p:spPr>
          <a:xfrm>
            <a:off x="1609344" y="812564"/>
            <a:ext cx="9381744" cy="28428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4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רמות שביעות רצון: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TABLE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Satisfcation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(num INT(5) PRIMARY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KEY,num_grade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INT(5))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ENGINE=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innoDB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DEFAULT CHARSET=utf8 COLLATE=utf8_unicode_ci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DC4AF8C-DB9D-102F-5FF9-2D961220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1145786-8B00-67FC-2049-E8BC6BBD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991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8EFECCB-7DB6-F510-851C-10AA93AC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C554AED4-6DF3-2379-4A16-16CD0A13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25</a:t>
            </a:fld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A53DB29A-5E19-415C-A928-5C1E0EBDA876}"/>
              </a:ext>
            </a:extLst>
          </p:cNvPr>
          <p:cNvSpPr/>
          <p:nvPr/>
        </p:nvSpPr>
        <p:spPr>
          <a:xfrm>
            <a:off x="1609344" y="1255776"/>
            <a:ext cx="8705088" cy="437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EA25F9D-6C07-A99E-86E6-9B0ECA039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50" t="23111" r="18400" b="66222"/>
          <a:stretch/>
        </p:blipFill>
        <p:spPr>
          <a:xfrm>
            <a:off x="1647825" y="2767584"/>
            <a:ext cx="8628126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44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5DF88A0-016A-4981-89EC-EF2E1719F961}"/>
              </a:ext>
            </a:extLst>
          </p:cNvPr>
          <p:cNvSpPr txBox="1"/>
          <p:nvPr/>
        </p:nvSpPr>
        <p:spPr>
          <a:xfrm>
            <a:off x="1609344" y="812564"/>
            <a:ext cx="9381744" cy="38675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4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רמות שביעות רצון להזמנה: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TABLE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Order_satisfaction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INT(10)PRIMARY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KEY,num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INT(5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FOREIGN KEY 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REFERENCES Orders(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order_number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ON DELETE CASCADE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ENGINE=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innoDB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DEFAULT CHARSET=utf8 COLLATE=utf8_unicode_ci</a:t>
            </a:r>
            <a:r>
              <a:rPr lang="he-IL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F7C4189-FA8A-054D-FE34-0B1CB0DC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B9B8287-6EEF-6DFB-DA94-ADBF0643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0577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27B9025-105F-3456-F3F6-CF0E4B0C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811849F5-AFA9-5EB3-EA61-4569520E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27</a:t>
            </a:fld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D7F25B23-641A-419D-B4EE-8F9CB2BFB25E}"/>
              </a:ext>
            </a:extLst>
          </p:cNvPr>
          <p:cNvSpPr/>
          <p:nvPr/>
        </p:nvSpPr>
        <p:spPr>
          <a:xfrm>
            <a:off x="1609344" y="1255776"/>
            <a:ext cx="8705088" cy="437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E553E5D-FFB7-FED0-D497-846C4416B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50" t="23556" r="18650" b="66578"/>
          <a:stretch/>
        </p:blipFill>
        <p:spPr>
          <a:xfrm>
            <a:off x="1815949" y="2755392"/>
            <a:ext cx="8291878" cy="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7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A79237A-8AC3-4353-9D08-84A74D537C6C}"/>
              </a:ext>
            </a:extLst>
          </p:cNvPr>
          <p:cNvSpPr txBox="1"/>
          <p:nvPr/>
        </p:nvSpPr>
        <p:spPr>
          <a:xfrm>
            <a:off x="2828544" y="2151888"/>
            <a:ext cx="6138672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1500" dirty="0">
                <a:solidFill>
                  <a:schemeClr val="accent2">
                    <a:lumMod val="50000"/>
                  </a:schemeClr>
                </a:solidFill>
              </a:rPr>
              <a:t>שאילתות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594AE40-0ADC-78C2-7CDF-36685572C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6616B2E-2BBA-D0DE-3825-1865D2A0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0601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BA07491-82E0-4AB7-9C46-84892F5E3497}"/>
              </a:ext>
            </a:extLst>
          </p:cNvPr>
          <p:cNvSpPr txBox="1"/>
          <p:nvPr/>
        </p:nvSpPr>
        <p:spPr>
          <a:xfrm>
            <a:off x="1292352" y="932688"/>
            <a:ext cx="9607296" cy="53027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he-IL" sz="3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החדרים הפנויים להיום(04.06.22)</a:t>
            </a:r>
            <a:endParaRPr lang="en-US" sz="36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valid_rooms_availabe.num_rooms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from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(SELECT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r.num_of_room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num_rooms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FROM Rooms r WHERE  NOT EXISTS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(SELECT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ir.num_of_room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from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Invalids_rooms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(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r.num_of_room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ir.num_of_room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'2022-06-04' BETWEEN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ir.invalidity_start_date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ir.invalidity_end_date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))) AS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valid_rooms_availabe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WHERE  NOT EXISTS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(SELECT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roo.num_of_room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from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Room_of_order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JOIN Orders o 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o.order_number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roo.order_number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join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Order_status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o.order_number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os.order_number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JOIN Status s 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s.num_of_status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os.num_of_status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(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valid_rooms_availabe.num_rooms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roo.num_of_room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'2022-06-04' BETWEEN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o.check_in_date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o.check_out_date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s.description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&lt;&gt; 'cancelled' )</a:t>
            </a:r>
          </a:p>
          <a:p>
            <a:endParaRPr lang="he-IL" dirty="0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67C2E30-E0F7-8839-EBA5-AF0201F2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D552BFF-C62D-9956-24CE-DCA76C70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650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מלבן 14">
            <a:extLst>
              <a:ext uri="{FF2B5EF4-FFF2-40B4-BE49-F238E27FC236}">
                <a16:creationId xmlns:a16="http://schemas.microsoft.com/office/drawing/2014/main" id="{AC26FF1B-A687-94C0-0617-E52B3CFCC7CD}"/>
              </a:ext>
            </a:extLst>
          </p:cNvPr>
          <p:cNvSpPr/>
          <p:nvPr/>
        </p:nvSpPr>
        <p:spPr>
          <a:xfrm>
            <a:off x="1447800" y="6052419"/>
            <a:ext cx="9293352" cy="766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05CA68BA-5434-4462-974A-5DE3635455C3}"/>
              </a:ext>
            </a:extLst>
          </p:cNvPr>
          <p:cNvSpPr/>
          <p:nvPr/>
        </p:nvSpPr>
        <p:spPr>
          <a:xfrm>
            <a:off x="1487424" y="3918581"/>
            <a:ext cx="9253728" cy="19107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27262381-FB27-4C83-B49E-B3A18B6E22D1}"/>
              </a:ext>
            </a:extLst>
          </p:cNvPr>
          <p:cNvSpPr/>
          <p:nvPr/>
        </p:nvSpPr>
        <p:spPr>
          <a:xfrm>
            <a:off x="1487424" y="491041"/>
            <a:ext cx="9253728" cy="1915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F4DFFCA-2081-4C5A-B790-CC676B1940E7}"/>
              </a:ext>
            </a:extLst>
          </p:cNvPr>
          <p:cNvSpPr txBox="1"/>
          <p:nvPr/>
        </p:nvSpPr>
        <p:spPr>
          <a:xfrm>
            <a:off x="1487424" y="612093"/>
            <a:ext cx="925372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חדר הפנוי להזמנה יחשב חדר שאין לו הזמנה בתאריכים המבוקשים והחדר תקין באותם תאריכים (אין שיפוץ מתוכנן, או תקלה האורכת זמן לתקנה וכדו') </a:t>
            </a:r>
          </a:p>
          <a:p>
            <a:endParaRPr lang="he-IL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המערכת תאפשר הזמנות ללקוחות רק עבור תאריכים פנויים לחדרים אותם הלקוח מבקש להזמין לכל חדר מפרט משלו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כמות מיטות, מיני בר, ג'קוזי, מרפסת, קומה ועוד)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9A760AFC-4C14-46DB-B43E-162C4144E7B7}"/>
              </a:ext>
            </a:extLst>
          </p:cNvPr>
          <p:cNvSpPr/>
          <p:nvPr/>
        </p:nvSpPr>
        <p:spPr>
          <a:xfrm>
            <a:off x="1459992" y="2654050"/>
            <a:ext cx="9253728" cy="10414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80F83F70-3A86-4B41-AC7F-84156EC23493}"/>
              </a:ext>
            </a:extLst>
          </p:cNvPr>
          <p:cNvSpPr txBox="1"/>
          <p:nvPr/>
        </p:nvSpPr>
        <p:spPr>
          <a:xfrm>
            <a:off x="1435608" y="2751723"/>
            <a:ext cx="9253728" cy="7682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כל לקוח יכול להזמין כמה חדרים באותה הזמנה אך לכל הזמנה בדיוק לקוח אחד 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5CBBB263-F0D5-4DC5-80DB-AF21BC7DAD7B}"/>
              </a:ext>
            </a:extLst>
          </p:cNvPr>
          <p:cNvSpPr txBox="1"/>
          <p:nvPr/>
        </p:nvSpPr>
        <p:spPr>
          <a:xfrm>
            <a:off x="1478280" y="4076780"/>
            <a:ext cx="9253728" cy="17406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המערכת תדע לתת את המידע איזה לקוחות היו הכי מרוצים על מנת לשווק הנחות וכדו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ואיזה חדרים הכי מבוקשים (לאתר את הסיבות לביקוש)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כל לקוח לאחר ביצוע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check out -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יוכל לרשום את שביעות רצונו ולדרג מ1 עד 10 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לקוח לא יוכל לבצע פעמיים דירוג על אותה הזמנה 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2DEB66E6-9625-49A0-8841-ED01FF639BCC}"/>
              </a:ext>
            </a:extLst>
          </p:cNvPr>
          <p:cNvSpPr txBox="1"/>
          <p:nvPr/>
        </p:nvSpPr>
        <p:spPr>
          <a:xfrm>
            <a:off x="2410968" y="6021404"/>
            <a:ext cx="8285458" cy="766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אפיון משתמשים: בפרויקט אותו יצרנו לא בנינו תמיכה למערכת התשלומים אלא לזימון בלבד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e-IL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מערכת הזימון הינה לשימוש מנהלת </a:t>
            </a:r>
            <a:r>
              <a:rPr lang="he-IL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ההזמנות,לקוחות</a:t>
            </a:r>
            <a:r>
              <a:rPr lang="he-IL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באתר,וגיבוי</a:t>
            </a:r>
            <a:r>
              <a:rPr lang="he-IL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החלטות  מנהלים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C42C937-56C5-42DB-B5A3-98F48E58043E}"/>
              </a:ext>
            </a:extLst>
          </p:cNvPr>
          <p:cNvSpPr/>
          <p:nvPr/>
        </p:nvSpPr>
        <p:spPr>
          <a:xfrm>
            <a:off x="1487424" y="1942388"/>
            <a:ext cx="1853184" cy="46420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6FF1F3B-8609-491D-BCC8-941AC0E1900A}"/>
              </a:ext>
            </a:extLst>
          </p:cNvPr>
          <p:cNvSpPr txBox="1"/>
          <p:nvPr/>
        </p:nvSpPr>
        <p:spPr>
          <a:xfrm>
            <a:off x="1536192" y="1942388"/>
            <a:ext cx="17312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/>
              <a:t>הזמנות</a:t>
            </a: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F019EEF4-1EBB-4AA6-84C2-A2F21C3EC28F}"/>
              </a:ext>
            </a:extLst>
          </p:cNvPr>
          <p:cNvSpPr/>
          <p:nvPr/>
        </p:nvSpPr>
        <p:spPr>
          <a:xfrm>
            <a:off x="1459992" y="3213848"/>
            <a:ext cx="3547872" cy="464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D5DEC693-EB70-44E4-BBE9-ECF9DEC8AEF5}"/>
              </a:ext>
            </a:extLst>
          </p:cNvPr>
          <p:cNvSpPr txBox="1"/>
          <p:nvPr/>
        </p:nvSpPr>
        <p:spPr>
          <a:xfrm>
            <a:off x="1536192" y="3189054"/>
            <a:ext cx="348996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/>
              <a:t>חדר להזמנה/לקוח להזמנה</a:t>
            </a: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F31C6969-CB66-4822-B1A8-C3F25D2550AB}"/>
              </a:ext>
            </a:extLst>
          </p:cNvPr>
          <p:cNvSpPr/>
          <p:nvPr/>
        </p:nvSpPr>
        <p:spPr>
          <a:xfrm>
            <a:off x="1496568" y="5355169"/>
            <a:ext cx="1853184" cy="4642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0EEE0F7-8687-49FD-B355-181372CE0861}"/>
              </a:ext>
            </a:extLst>
          </p:cNvPr>
          <p:cNvSpPr txBox="1"/>
          <p:nvPr/>
        </p:nvSpPr>
        <p:spPr>
          <a:xfrm>
            <a:off x="1545336" y="5355169"/>
            <a:ext cx="17312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/>
              <a:t>שביעות רצון</a:t>
            </a:r>
          </a:p>
        </p:txBody>
      </p:sp>
    </p:spTree>
    <p:extLst>
      <p:ext uri="{BB962C8B-B14F-4D97-AF65-F5344CB8AC3E}">
        <p14:creationId xmlns:p14="http://schemas.microsoft.com/office/powerpoint/2010/main" val="323436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C06B9D10-49C6-473C-9754-5B79F4790C7C}"/>
              </a:ext>
            </a:extLst>
          </p:cNvPr>
          <p:cNvPicPr/>
          <p:nvPr/>
        </p:nvPicPr>
        <p:blipFill rotWithShape="1">
          <a:blip r:embed="rId2"/>
          <a:srcRect l="71073" t="58647" r="18252" b="12671"/>
          <a:stretch/>
        </p:blipFill>
        <p:spPr bwMode="auto">
          <a:xfrm>
            <a:off x="4616710" y="2231922"/>
            <a:ext cx="2560837" cy="3532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549C3C9-50A4-4967-9F6E-68A6A9F8FC84}"/>
              </a:ext>
            </a:extLst>
          </p:cNvPr>
          <p:cNvSpPr txBox="1"/>
          <p:nvPr/>
        </p:nvSpPr>
        <p:spPr>
          <a:xfrm>
            <a:off x="4274869" y="836512"/>
            <a:ext cx="34778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6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תוצאות</a:t>
            </a:r>
            <a:endParaRPr lang="he-IL" dirty="0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D1946C16-28D3-44FC-B480-CDD05E53D28F}"/>
              </a:ext>
            </a:extLst>
          </p:cNvPr>
          <p:cNvSpPr/>
          <p:nvPr/>
        </p:nvSpPr>
        <p:spPr>
          <a:xfrm>
            <a:off x="3463708" y="2015613"/>
            <a:ext cx="5100189" cy="3903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9A337F1-3B51-BDD6-2018-63757772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451A864-DB2E-79C8-410B-2D5052942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9018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BA07491-82E0-4AB7-9C46-84892F5E3497}"/>
              </a:ext>
            </a:extLst>
          </p:cNvPr>
          <p:cNvSpPr txBox="1"/>
          <p:nvPr/>
        </p:nvSpPr>
        <p:spPr>
          <a:xfrm>
            <a:off x="1292352" y="932688"/>
            <a:ext cx="9607296" cy="41386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3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החדרים הממתינים לניקיון להיום(31.05.22)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2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חדר שגם זה התאריך שלו וגם נעשה בדיקה שאכן הלקוח יצא:</a:t>
            </a:r>
            <a:endParaRPr lang="en-US" sz="24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r.num_of_room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from Rooms r JOIN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Room_of_order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r.num_of_room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roo.num_of_room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JOIN Orders o ON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roo.order_number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o.order_number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JOIN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Order_status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o.order_number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os.order_number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JOIN Status s ON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s.num_of_status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os.num_of_status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WHERE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o.check_out_date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'2022-06-04' AND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s.description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'check out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endParaRPr lang="he-IL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92F5223-56A6-5A22-3CEC-ECEAC00CE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D9DE85E-71ED-1573-60FA-A15E2C70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6224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549C3C9-50A4-4967-9F6E-68A6A9F8FC84}"/>
              </a:ext>
            </a:extLst>
          </p:cNvPr>
          <p:cNvSpPr txBox="1"/>
          <p:nvPr/>
        </p:nvSpPr>
        <p:spPr>
          <a:xfrm>
            <a:off x="4274869" y="836512"/>
            <a:ext cx="34778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6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תוצאות</a:t>
            </a:r>
            <a:endParaRPr lang="he-IL" dirty="0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D1946C16-28D3-44FC-B480-CDD05E53D28F}"/>
              </a:ext>
            </a:extLst>
          </p:cNvPr>
          <p:cNvSpPr/>
          <p:nvPr/>
        </p:nvSpPr>
        <p:spPr>
          <a:xfrm>
            <a:off x="3463708" y="2015613"/>
            <a:ext cx="5100189" cy="3903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7D09AD7-DD6A-4AD4-8AFC-6BCD0CCE1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0"/>
          <a:stretch/>
        </p:blipFill>
        <p:spPr>
          <a:xfrm>
            <a:off x="3898097" y="2920180"/>
            <a:ext cx="3963124" cy="2486382"/>
          </a:xfrm>
          <a:prstGeom prst="rect">
            <a:avLst/>
          </a:prstGeom>
        </p:spPr>
      </p:pic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8AFAC31-0EF8-D547-BFC7-3706C2711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972AD08-1F45-5F05-3E5C-1DB092F2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473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BA07491-82E0-4AB7-9C46-84892F5E3497}"/>
              </a:ext>
            </a:extLst>
          </p:cNvPr>
          <p:cNvSpPr txBox="1"/>
          <p:nvPr/>
        </p:nvSpPr>
        <p:spPr>
          <a:xfrm>
            <a:off x="1292352" y="932688"/>
            <a:ext cx="9076944" cy="55295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he-IL" sz="36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החדר עם ממוצע הציון הגבוה ביותר</a:t>
            </a:r>
            <a:endParaRPr lang="en-US" sz="36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max.max,average_grade1.num_room_max FROM (SELECT max(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average_grade.average_grade_to_room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as max from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(SELECT AVG(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os.num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average_grade_to_room,roo.num_of_room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num_room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FROM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Order_satisfaction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JOIN Orders o 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o.order_number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os.order_number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join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Room_of_order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roo.order_number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o.order_number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GROUP BY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roo.num_of_room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)AS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average_grade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AS max join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(SELECT AVG(os1.num) AS average_grade_to_room1,roo1.num_of_room as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num_room_max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FROM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Order_satisfaction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os1 JOIN Orders o1 on o1.order_number = os1.order_number join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Room_of_order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roo1 on roo1.order_number = o1.order_number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GROUP BY roo1.num_of_room) as average_grade1 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max.max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average_grade1.average_grade_to_room1</a:t>
            </a:r>
          </a:p>
          <a:p>
            <a:endParaRPr lang="he-IL" dirty="0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5A12D3A-2A39-00BB-EB44-48C2CB8B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8A75BF9-0087-E64F-7F06-913193D4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2806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549C3C9-50A4-4967-9F6E-68A6A9F8FC84}"/>
              </a:ext>
            </a:extLst>
          </p:cNvPr>
          <p:cNvSpPr txBox="1"/>
          <p:nvPr/>
        </p:nvSpPr>
        <p:spPr>
          <a:xfrm>
            <a:off x="4274869" y="836512"/>
            <a:ext cx="34778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6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תוצאות</a:t>
            </a:r>
            <a:endParaRPr lang="he-IL" dirty="0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D1946C16-28D3-44FC-B480-CDD05E53D28F}"/>
              </a:ext>
            </a:extLst>
          </p:cNvPr>
          <p:cNvSpPr/>
          <p:nvPr/>
        </p:nvSpPr>
        <p:spPr>
          <a:xfrm>
            <a:off x="3463708" y="2015613"/>
            <a:ext cx="5100189" cy="3903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4F9DE39-3BCD-4E7D-93D8-FD8D9E7A0648}"/>
              </a:ext>
            </a:extLst>
          </p:cNvPr>
          <p:cNvPicPr/>
          <p:nvPr/>
        </p:nvPicPr>
        <p:blipFill rotWithShape="1">
          <a:blip r:embed="rId2"/>
          <a:srcRect l="64560" t="58005" r="20057" b="26370"/>
          <a:stretch/>
        </p:blipFill>
        <p:spPr bwMode="auto">
          <a:xfrm>
            <a:off x="3633507" y="2517057"/>
            <a:ext cx="4674751" cy="29705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317899A-F02E-6CFC-B5E1-6F2030DB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E8C8329-1446-C8DF-518C-B6B4DA80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9732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BA07491-82E0-4AB7-9C46-84892F5E3497}"/>
              </a:ext>
            </a:extLst>
          </p:cNvPr>
          <p:cNvSpPr txBox="1"/>
          <p:nvPr/>
        </p:nvSpPr>
        <p:spPr>
          <a:xfrm>
            <a:off x="871728" y="932688"/>
            <a:ext cx="9790176" cy="54854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he-IL" sz="3600" b="0" i="0" dirty="0">
                <a:solidFill>
                  <a:schemeClr val="accent2">
                    <a:lumMod val="50000"/>
                  </a:schemeClr>
                </a:solidFill>
                <a:effectLst/>
                <a:latin typeface="Google Sans"/>
              </a:rPr>
              <a:t>הלקוח עם הכי הרבה הזמנות לא כולל מבוטלות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max1.num_orders,max1.num_customer,customers1.first_name,customers1.last_name FROM</a:t>
            </a:r>
            <a:b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(SELECT num_of_orders_to_customer1.num_of_orders1 AS num_orders,num_of_orders_to_customer1.num_of_customer1   AS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num_customer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FROM</a:t>
            </a:r>
            <a:b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(SELECT cfo1.num_of_customer2 AS num_of_customer1,COUNT(cfo1.num_of_order2) as num_of_orders1 FROM</a:t>
            </a:r>
            <a:b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(SELECT cfo2.num_of_customer AS num_of_customer2,cfo2.order_number  AS num_of_order2 FROM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Customer_for_order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cfo2 JOIN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Order_status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ON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os.order_number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cfo2.order_number JOIN Status s ON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os.num_of_status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s.num_of_status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WHERE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s.description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&lt;&gt; 'cancelled'  )AS cfo1 GROUP BY  num_of_customer1)  AS num_of_orders_to_customer1 JOIN</a:t>
            </a:r>
            <a:endParaRPr lang="en-US" sz="1600" dirty="0">
              <a:solidFill>
                <a:srgbClr val="22222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(SELECT MAX(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num_of_orders_to_customer.num_of_orders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as max FROM</a:t>
            </a:r>
            <a:b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(SELECT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cfo.num_of_customer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num_of_customer,COUNT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cfo.order_number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as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num_of_orders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FROM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Customer_for_order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cfo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GROUP BY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cfo.num_of_customer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 AS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num_of_orders_to_customer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AS max WHERE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max.max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num_of_orders_to_customer1.num_of_orders1) as max1 JOIN</a:t>
            </a:r>
            <a:b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(SELECT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c.first_name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first_name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,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c.last_name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last_name,c.num_of_customer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as </a:t>
            </a:r>
            <a:r>
              <a:rPr lang="en-US" sz="16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num_of_customer</a:t>
            </a:r>
            <a:r>
              <a:rPr lang="en-US" sz="16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FROM Customers c) as customers1 WHERE customers1.num_of_customer = max1.num_customer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EC89B2E-177B-AC7C-B719-AEA59716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153CA82-A221-8DF1-78FF-29974B4A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2664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549C3C9-50A4-4967-9F6E-68A6A9F8FC84}"/>
              </a:ext>
            </a:extLst>
          </p:cNvPr>
          <p:cNvSpPr txBox="1"/>
          <p:nvPr/>
        </p:nvSpPr>
        <p:spPr>
          <a:xfrm>
            <a:off x="4274869" y="836512"/>
            <a:ext cx="34778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6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תוצאות</a:t>
            </a:r>
            <a:endParaRPr lang="he-IL" dirty="0"/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D1946C16-28D3-44FC-B480-CDD05E53D28F}"/>
              </a:ext>
            </a:extLst>
          </p:cNvPr>
          <p:cNvSpPr/>
          <p:nvPr/>
        </p:nvSpPr>
        <p:spPr>
          <a:xfrm>
            <a:off x="2351472" y="2015613"/>
            <a:ext cx="7677431" cy="390340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BD468F37-C4FC-4825-A068-EF1AAB5DFF19}"/>
              </a:ext>
            </a:extLst>
          </p:cNvPr>
          <p:cNvPicPr/>
          <p:nvPr/>
        </p:nvPicPr>
        <p:blipFill rotWithShape="1">
          <a:blip r:embed="rId2"/>
          <a:srcRect l="50204" t="61644" r="19095" b="21660"/>
          <a:stretch/>
        </p:blipFill>
        <p:spPr bwMode="auto">
          <a:xfrm>
            <a:off x="2507938" y="2762865"/>
            <a:ext cx="7332590" cy="2242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E7FC4DA-840D-9C34-A93C-84F3949C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7B010A8-FA87-6B11-21D3-8CA361F7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759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5FFCFD44-DECD-D54F-2674-08A483F51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" y="210136"/>
            <a:ext cx="11634311" cy="648022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5F4B1A5-4BB2-4637-AC1B-BEA62BF9B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41"/>
          <a:stretch/>
        </p:blipFill>
        <p:spPr>
          <a:xfrm>
            <a:off x="246821" y="167640"/>
            <a:ext cx="11670859" cy="652272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BFED453-7B9F-4FFD-AA16-2E354BF77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922" t="22868" b="35555"/>
          <a:stretch/>
        </p:blipFill>
        <p:spPr>
          <a:xfrm>
            <a:off x="10703307" y="3916109"/>
            <a:ext cx="1256478" cy="1880616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5D7AD2D-8DF9-40ED-8CA1-EECEC21EF01C}"/>
              </a:ext>
            </a:extLst>
          </p:cNvPr>
          <p:cNvSpPr txBox="1"/>
          <p:nvPr/>
        </p:nvSpPr>
        <p:spPr>
          <a:xfrm>
            <a:off x="8965313" y="3108289"/>
            <a:ext cx="25649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200" dirty="0">
                <a:solidFill>
                  <a:schemeClr val="accent2">
                    <a:lumMod val="50000"/>
                  </a:schemeClr>
                </a:solidFill>
              </a:rPr>
              <a:t>פרטי </a:t>
            </a:r>
            <a:r>
              <a:rPr lang="he-IL" sz="1200" dirty="0" err="1">
                <a:solidFill>
                  <a:schemeClr val="accent2">
                    <a:lumMod val="50000"/>
                  </a:schemeClr>
                </a:solidFill>
              </a:rPr>
              <a:t>תקלות,שביעות</a:t>
            </a:r>
            <a:r>
              <a:rPr lang="he-IL" sz="1200" dirty="0">
                <a:solidFill>
                  <a:schemeClr val="accent2">
                    <a:lumMod val="50000"/>
                  </a:schemeClr>
                </a:solidFill>
              </a:rPr>
              <a:t> רצון וסטטוס הינם ישויות חלשות</a:t>
            </a:r>
          </a:p>
        </p:txBody>
      </p:sp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56F5FEE-32A2-08AE-B055-9A4F7903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2AA743C0-8CA5-9728-227C-F4A68474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636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BBBF4EF-7ACC-4FA4-B322-501E78F7A7F5}"/>
              </a:ext>
            </a:extLst>
          </p:cNvPr>
          <p:cNvSpPr txBox="1"/>
          <p:nvPr/>
        </p:nvSpPr>
        <p:spPr>
          <a:xfrm>
            <a:off x="3051048" y="1424142"/>
            <a:ext cx="6089904" cy="36317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1500" dirty="0">
                <a:solidFill>
                  <a:schemeClr val="accent2">
                    <a:lumMod val="50000"/>
                  </a:schemeClr>
                </a:solidFill>
              </a:rPr>
              <a:t>מבנה הטבלאות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80F4E95-736A-DE67-5EDB-C80EBCF1D6A4}"/>
              </a:ext>
            </a:extLst>
          </p:cNvPr>
          <p:cNvSpPr txBox="1"/>
          <p:nvPr/>
        </p:nvSpPr>
        <p:spPr>
          <a:xfrm>
            <a:off x="1866900" y="5301734"/>
            <a:ext cx="69056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chemeClr val="accent2">
                    <a:lumMod val="50000"/>
                  </a:schemeClr>
                </a:solidFill>
              </a:rPr>
              <a:t>את מילוי הטבלאות בנתונים ביצענו על ידי יבוא קובץ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csv</a:t>
            </a:r>
            <a:endParaRPr lang="he-I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8CA49B7-BAF1-6395-F09A-379175EB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20BF864-777C-60BC-1215-0BFABDD3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311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51452A1-507E-4110-AE85-55E1ADDA24E5}"/>
              </a:ext>
            </a:extLst>
          </p:cNvPr>
          <p:cNvSpPr txBox="1"/>
          <p:nvPr/>
        </p:nvSpPr>
        <p:spPr>
          <a:xfrm>
            <a:off x="2005584" y="999745"/>
            <a:ext cx="8595360" cy="41889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4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חדרים:</a:t>
            </a:r>
            <a:endParaRPr lang="en-US" sz="44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TABLE Rooms(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num_of_room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INT(5) NOT NULL PRIMARY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KEY,num_of_beds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 (5) NOT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NULL,balcony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ENUM('TRUE','FALSE') NOT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NULL,floor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INT(5) NOT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NULL,jacuzzi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ENUM('TRUE','FALSE') NOT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NULL,mini_bar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ENUM('TRUE','FALSE') NOT NULL)</a:t>
            </a:r>
          </a:p>
          <a:p>
            <a:pPr algn="l" rtl="0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ENGINE=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innoDB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DEFAULT CHARSET=utf8 COLLATE=utf8_unicode_ci;</a:t>
            </a:r>
            <a:endParaRPr lang="he-IL" sz="2800" dirty="0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DF9A152-F949-D6FF-DE40-B6D46156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CB4746A-0CC3-7816-98C5-2AD4B8302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854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4ADD7AA-BC36-1C18-58D1-AEFB68A2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4755677D-8F34-66F7-3A02-E0068BDE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7</a:t>
            </a:fld>
            <a:endParaRPr lang="he-IL"/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020CA5F1-E13D-4B0B-8708-E4E0B31E0096}"/>
              </a:ext>
            </a:extLst>
          </p:cNvPr>
          <p:cNvSpPr/>
          <p:nvPr/>
        </p:nvSpPr>
        <p:spPr>
          <a:xfrm>
            <a:off x="1609344" y="1255776"/>
            <a:ext cx="8705088" cy="437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A52393A-7BE2-4797-A955-05025EA9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25" y="2461495"/>
            <a:ext cx="8517125" cy="19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3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72D17CA-86EC-43A2-9EBB-4418A1E6DECC}"/>
              </a:ext>
            </a:extLst>
          </p:cNvPr>
          <p:cNvSpPr txBox="1"/>
          <p:nvPr/>
        </p:nvSpPr>
        <p:spPr>
          <a:xfrm>
            <a:off x="1609344" y="812564"/>
            <a:ext cx="9375648" cy="51109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he-IL" sz="4400" dirty="0"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לקוחות:</a:t>
            </a:r>
            <a:endParaRPr lang="en-US" sz="44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 TABLE Customers(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num_of_customer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INT(10) NOT NULL AUTO_INCREMENT ,id INT(15),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first_name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VARCHAR(30) NOT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NULL,last_name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VARCHAR(30)  NOT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NULL,tel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VARCHAR(30)  NOT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NULL,street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VARCHAR(30),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num_of_home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INT(5),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num_of_entrance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INT(5),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house_apartment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INT(5),email VARCHAR(30),city VARCHAR(30),state VARCHAR(30),PRIMARY KEY(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num_of_client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))</a:t>
            </a:r>
          </a:p>
          <a:p>
            <a:pPr algn="l" rtl="0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ENGINE=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innoDB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DEFAULT CHARSET=utf8 COLLATE=utf8_unicode_ci;</a:t>
            </a:r>
            <a:endParaRPr lang="he-IL" sz="2800" dirty="0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E59E193-321E-1B7D-9E87-5A04B511F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702A694-8B73-A488-F42F-936D453A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117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AB2130DE-F822-4174-9874-78DF17210C1C}"/>
              </a:ext>
            </a:extLst>
          </p:cNvPr>
          <p:cNvSpPr/>
          <p:nvPr/>
        </p:nvSpPr>
        <p:spPr>
          <a:xfrm>
            <a:off x="1609344" y="1255776"/>
            <a:ext cx="8705088" cy="437692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72614D71-3E80-FE06-3401-2C78A57D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e-IL"/>
              <a:t>20 יוני 22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FDDFB2D8-457B-E5EE-E08D-7598A1A0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C3B61-BCB1-491D-8FBD-4703312D3199}" type="slidenum">
              <a:rPr lang="he-IL" smtClean="0"/>
              <a:t>9</a:t>
            </a:fld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5994F20-ED00-6683-F611-EAE0511C7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0" t="22361" r="18593" b="31806"/>
          <a:stretch/>
        </p:blipFill>
        <p:spPr>
          <a:xfrm>
            <a:off x="1990344" y="1781342"/>
            <a:ext cx="7820025" cy="31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126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FA319567163F448013C4D9415DBB18" ma:contentTypeVersion="2" ma:contentTypeDescription="Create a new document." ma:contentTypeScope="" ma:versionID="5e9a48b8bb510ac1796205f0251a2b95">
  <xsd:schema xmlns:xsd="http://www.w3.org/2001/XMLSchema" xmlns:xs="http://www.w3.org/2001/XMLSchema" xmlns:p="http://schemas.microsoft.com/office/2006/metadata/properties" xmlns:ns3="6014d486-f24b-4b48-b8bf-c1717784e55d" targetNamespace="http://schemas.microsoft.com/office/2006/metadata/properties" ma:root="true" ma:fieldsID="cd10840e225a4f7ce8df7d26d4276037" ns3:_="">
    <xsd:import namespace="6014d486-f24b-4b48-b8bf-c1717784e5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14d486-f24b-4b48-b8bf-c1717784e5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EE2B8C-3A04-4F9E-ABE2-40CD044478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C92C2-49D2-439B-AB6B-E0F8E80FE81F}">
  <ds:schemaRefs>
    <ds:schemaRef ds:uri="http://www.w3.org/XML/1998/namespace"/>
    <ds:schemaRef ds:uri="6014d486-f24b-4b48-b8bf-c1717784e55d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1B38953-551A-4F2E-B22D-964BD45223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14d486-f24b-4b48-b8bf-c1717784e5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347</TotalTime>
  <Words>2260</Words>
  <Application>Microsoft Office PowerPoint</Application>
  <PresentationFormat>מסך רחב</PresentationFormat>
  <Paragraphs>160</Paragraphs>
  <Slides>36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Google Sans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Tamar Rishe</dc:creator>
  <cp:lastModifiedBy>אסתי כהן</cp:lastModifiedBy>
  <cp:revision>27</cp:revision>
  <dcterms:created xsi:type="dcterms:W3CDTF">2022-06-19T18:42:29Z</dcterms:created>
  <dcterms:modified xsi:type="dcterms:W3CDTF">2024-01-21T18:38:13Z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0x01010012FA319567163F448013C4D9415DBB18</vt:lpwstr>
  </property>
</Properties>
</file>